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Inter Light" panose="020B0604020202020204" charset="0"/>
      <p:regular r:id="rId19"/>
    </p:embeddedFont>
    <p:embeddedFont>
      <p:font typeface="Montserrat Medium" panose="020B0604020202020204" charset="-52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40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481F7F-A8BE-4FB1-8B4B-48050123C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AADC86A-6F3E-4F2E-B3BA-2FEFA430E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8B90F6-94FE-43AE-A81B-B46B1F9D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C469AB-B416-4831-8F0C-19A4C7BC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21508-3B1D-46E6-B837-BE1936DF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5441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DF75F-B9AC-4A1A-9BC5-BC273E0A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5B8977-C983-4F56-BB23-8D9A368B5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C7A2AC-AA1F-44CA-AA12-3CC9B143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189BB9-FAAD-48B0-A54B-16527C25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3C76E-BCBC-42C4-A9D9-FCC800B6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371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936CC6-3822-4943-87AE-F6E4C470AF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6C2A9-8FE3-436F-A9D3-6C58D91BA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C9CCF3-2E5E-4D3E-846D-2145579A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542E01-0B23-4DD5-A959-5DD6740E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C0E84-4DBB-4E6F-9AE1-04DB14F3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2113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5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42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63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661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39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29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40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38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F871C-BA9C-415A-8D26-250145D8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4CE2D1-0036-4766-8C18-55BC3B854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60D0A-AF57-4337-B7F4-3E7D5533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DB66A-F09C-4C60-AF7F-21484D95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988E37-296A-40F5-A37F-C273DD19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7212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36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06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C64BC-41DC-4418-B6F4-E360F935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44259-F211-4625-9FA3-12A08241F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A26917-213E-47D3-8811-1F002E00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7AFF47-64EA-470B-8FA7-11B0A6FF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56750B-EF2C-4F2E-A6D8-EE5139C3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19707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6F773-D305-4480-9FFD-03DF06E9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4C3F68-C7DB-41E3-BD94-A0764D3AC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FC8836-ABCC-4828-B653-6EFCEB9F8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683CBD-D7A2-4C32-AAA5-4AFBC7F0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7205D-3401-4229-AF61-47B7E0594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216B-372D-4328-AB3E-D44F8A7F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421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96018-A562-494E-9391-8883F4C4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EC45E9-B2AC-4130-AE59-E03A0D62A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2E36D-3C71-4D61-A1DA-5CC8DB9CA0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33D045-BB50-476C-A382-5ACAAED5E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92EEA2-8776-454E-99C3-4D89A7B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BF0988-E9B9-490C-90C7-5072175D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0FC3D9-4FBC-4F9A-B371-AF14EBE7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B3A65A-16F8-4888-8DF1-7646FF84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9114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D0D93-37FE-4714-9DD3-C7075B13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F5B2D3-A680-428D-BF6A-DEB30B3F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6F0C49-DD00-4F2C-9748-0F049288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ABBEFB-B740-452E-9579-8537371F5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5669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09C186-2E5D-4902-B67B-98DBCE953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D45049-1FEF-422A-8A09-61C02DF7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F3916A-2AD5-4CDB-980D-FAEEEAD1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76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9BE55-DEB1-419C-8251-943A6E33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2A284-CCC0-42C5-8BF5-C7DA1EC9A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FA2D12-0FC6-4C15-B4F8-9E20A51CF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F634C4-5121-4B23-93FF-FFC47D026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BEC420-4C1A-45BE-A9E3-FBE5A152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C3DED7-14C0-44E8-B44D-A4F5DA469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54248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484C7-5889-4A92-AE14-F66B75F6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2E4893-2C1E-400C-8AEB-68410C259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343331-7BEE-48CC-B28A-B4554F350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18A72-87E6-42E8-BF5D-6F09E5FE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65960-679A-4C30-9023-E0F582BF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1474D-3ACE-4C24-BD4C-1BEE9E1F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480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23ADA-789D-46D1-90BA-AAF9C3EF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0F9F3A-29AE-4866-8063-CE691900E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D45EAD-64E2-4EC6-851E-3E652D9E0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4841C-234A-4673-B847-F2DB61C56330}" type="datetimeFigureOut">
              <a:rPr lang="ru-RU" smtClean="0"/>
              <a:t>27.09.2025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B5D27-598A-468E-A109-CC6B86DBE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D7A335-3BF8-4B76-B4DF-09F4FEE1D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2ECD9-DB3A-4B21-A766-4592B9ACC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9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Развод. Психологические проблемы детей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Развод родителей — одно из самых травматичных переживаний в жизни ребенка, которое может оказать глубокое влияние на его психологическое развитие и эмоциональное благополучие.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54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0799" y="534829"/>
            <a:ext cx="7782401" cy="1823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750"/>
              </a:lnSpc>
              <a:buNone/>
            </a:pPr>
            <a:r>
              <a:rPr lang="en-US" sz="3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Заключение: Любовь и поддержка — ключ к исцелению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680799" y="2868692"/>
            <a:ext cx="7490698" cy="933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Развод — тяжелое испытание, но с заботой и пониманием дети могут адаптироваться и вырасти полноценными, эмоционально здоровыми личностями.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8440341" y="2649974"/>
            <a:ext cx="22860" cy="1371124"/>
          </a:xfrm>
          <a:prstGeom prst="rect">
            <a:avLst/>
          </a:prstGeom>
          <a:solidFill>
            <a:srgbClr val="C6C9DC"/>
          </a:solidFill>
          <a:ln/>
        </p:spPr>
      </p:sp>
      <p:sp>
        <p:nvSpPr>
          <p:cNvPr id="6" name="Shape 3"/>
          <p:cNvSpPr/>
          <p:nvPr/>
        </p:nvSpPr>
        <p:spPr>
          <a:xfrm>
            <a:off x="680799" y="4239816"/>
            <a:ext cx="7782401" cy="1788795"/>
          </a:xfrm>
          <a:prstGeom prst="roundRect">
            <a:avLst>
              <a:gd name="adj" fmla="val 9787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5814536" y="4457105"/>
            <a:ext cx="2431375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Роль родителей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898088" y="4877633"/>
            <a:ext cx="7347823" cy="933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Родители и близкие должны стать надежной опорой, помогая ребенку сохранить веру в любовь, безопасность и возможность счастливого будущего.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80799" y="6223040"/>
            <a:ext cx="7782401" cy="1477566"/>
          </a:xfrm>
          <a:prstGeom prst="roundRect">
            <a:avLst>
              <a:gd name="adj" fmla="val 11848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814536" y="6440329"/>
            <a:ext cx="2431375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9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Путь к исцелению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898088" y="6860858"/>
            <a:ext cx="7347823" cy="622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Время, терпение, профессиональная помощь и безусловная любовь — вот что поможет ребенку пережить кризис и стать сильнее.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59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Развод — травма для ребенка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23636"/>
            <a:ext cx="7556421" cy="2456617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2423636"/>
            <a:ext cx="121920" cy="245661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628924" y="2680930"/>
            <a:ext cx="53913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Разрушение базовых потребностей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6628924" y="3171349"/>
            <a:ext cx="695039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Развод родителей нарушает фундаментальные потребности ребенка в стабильности, безопасности, любви и принятии. Привычный мир ребенка рушится, создавая чувство хаоса и неопределенности.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5107067"/>
            <a:ext cx="7556421" cy="2456617"/>
          </a:xfrm>
          <a:prstGeom prst="roundRect">
            <a:avLst>
              <a:gd name="adj" fmla="val 5956"/>
            </a:avLst>
          </a:prstGeom>
          <a:solidFill>
            <a:srgbClr val="FFFFFF"/>
          </a:solidFill>
          <a:ln w="30480">
            <a:solidFill>
              <a:srgbClr val="C5C7D2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5107067"/>
            <a:ext cx="121920" cy="245661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628924" y="5364361"/>
            <a:ext cx="39703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Невротические симптомы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6628924" y="5854779"/>
            <a:ext cx="695039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Психологический стресс часто проявляется через физические и поведенческие симптомы: ночное недержание мочи, повышенная агрессивность, депрессивные состояния, регрессия к более раннему возрасту.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243399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Боль и страхи ребенка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26644"/>
            <a:ext cx="3298388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Неизбежность боли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74280" y="2319338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Боль — единственный естественный способ пережить травму развода. Подавление этих чувств приводит к формированию глубоких психологических шрамов, которые могут проявиться в будущем.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845123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Страх разлуки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74280" y="4437817"/>
            <a:ext cx="6342102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Дети испытывают панический страх потерять родителя навсегда и перестать быть любимыми. Этот страх может привести к цеплянию за оставшегося родителя или наоборот — к отдалению.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558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Потеря части личности и внутренний конфликт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0051256" y="3897868"/>
            <a:ext cx="32562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Встроенная личность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0051256" y="4388287"/>
            <a:ext cx="378535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Дети психологически «встраивают» в себя части личности обоих родителей, формируя свою идентичность через их образы и поведение.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117" y="4838105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57256" y="2756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Потеря части себя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93790" y="3247192"/>
            <a:ext cx="389870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Уход одного из родителей воспринимается как буквальная потеря части собственной личности, что создает ощущение неполноценности.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508" y="3454479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1314" y="5401866"/>
            <a:ext cx="370117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Внутреннее раздвоение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3790" y="5892284"/>
            <a:ext cx="389870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Возникает чувство «ополовиненности», глубокого одиночества и внутреннего конфликта между частями себя.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6784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6508" y="622173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30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Агрессия и чувство вины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0808"/>
            <a:ext cx="7556421" cy="2047994"/>
          </a:xfrm>
          <a:prstGeom prst="roundRect">
            <a:avLst>
              <a:gd name="adj" fmla="val 99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85242"/>
            <a:ext cx="3657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Направленная агрессия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375660"/>
            <a:ext cx="70875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Злость и агрессия часто направлены на родителя, которого ребенок считает главным виновником развода. Это может проявляться в непослушании, грубости или отказе от общения.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4925616"/>
            <a:ext cx="7556421" cy="2410897"/>
          </a:xfrm>
          <a:prstGeom prst="roundRect">
            <a:avLst>
              <a:gd name="adj" fmla="val 846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14624" y="51600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Самообвинение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5650468"/>
            <a:ext cx="70875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Младшие дети склонны винить себя из-за особенностей детского мышления — эгоцентризма и магического восприятия мира. Они верят, что их поступки могли стать причиной развода.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491" y="710922"/>
            <a:ext cx="7683817" cy="13037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100"/>
              </a:lnSpc>
              <a:buNone/>
            </a:pPr>
            <a:r>
              <a:rPr lang="en-US" sz="4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Особенности переживания подростков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9188" y="2294811"/>
            <a:ext cx="312896" cy="39112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590121" y="2327553"/>
            <a:ext cx="4632246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Острые эмоциональные реакции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216491" y="2778562"/>
            <a:ext cx="7005876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Подростки переживают развод родителей особенно тяжело: проявляют бунтарское поведение, агрессию, в крайних случаях — суицидальные мысли, социальную изоляцию.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9188" y="4164211"/>
            <a:ext cx="312896" cy="39112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155793" y="4196953"/>
            <a:ext cx="3066574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Стыд и страх перемен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6216491" y="4647962"/>
            <a:ext cx="7005876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Часто стыдятся семейных проблем перед сверстниками, боятся кардинальных перемен в жизни и разрушения привычных отношений с родителями.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9188" y="6033611"/>
            <a:ext cx="312896" cy="3911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835152" y="6066353"/>
            <a:ext cx="4387215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Преждевременное взросление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216491" y="6517362"/>
            <a:ext cx="7005876" cy="10011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6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Могут брать на себя роль взрослого, пытаясь защитить младших детей или одного из родителей, что препятствует их нормальному развитию.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1267"/>
            <a:ext cx="13074491" cy="1389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Влияние развода на поведение и адаптацию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2556391"/>
            <a:ext cx="3877270" cy="416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Проблемы адаптации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777954" y="3195518"/>
            <a:ext cx="7627739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Повышенная тревожность и беспокойство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77954" y="3628906"/>
            <a:ext cx="7627739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Снижение успеваемости в школе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77954" y="4062293"/>
            <a:ext cx="7627739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Трудности в отношениях со сверстниками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77954" y="4495681"/>
            <a:ext cx="7627739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Проблемы с концентрацией внимания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77954" y="4929068"/>
            <a:ext cx="7627739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Нарушения сна и аппетита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77954" y="5534739"/>
            <a:ext cx="7627739" cy="1655802"/>
          </a:xfrm>
          <a:prstGeom prst="roundRect">
            <a:avLst>
              <a:gd name="adj" fmla="val 12083"/>
            </a:avLst>
          </a:prstGeom>
          <a:solidFill>
            <a:srgbClr val="D0D2E2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44" y="5869424"/>
            <a:ext cx="277773" cy="222290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1500307" y="5812512"/>
            <a:ext cx="6683097" cy="1066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Исследования показывают, что психологические последствия развода сильнее выражены у мальчиков, чем у девочек, особенно в младшем возрасте.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524" y="2584133"/>
            <a:ext cx="4904423" cy="49044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51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2305" y="452438"/>
            <a:ext cx="7992189" cy="1028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000"/>
              </a:lnSpc>
              <a:buNone/>
            </a:pPr>
            <a:r>
              <a:rPr lang="en-US" sz="32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Как помочь ребенку пережить развод?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13889950" y="1727478"/>
            <a:ext cx="164544" cy="205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01</a:t>
            </a:r>
            <a:endParaRPr lang="en-US" sz="12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305" y="1984177"/>
            <a:ext cx="7992189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7833" y="2112169"/>
            <a:ext cx="3766661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Избегайте принуждения к выбору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6062305" y="2468047"/>
            <a:ext cx="7992189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Никогда не заставляйте ребенка выбирать между родителями. Сохраняйте уважительное отношение к бывшему супругу в присутствии детей.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13889950" y="3282434"/>
            <a:ext cx="164544" cy="205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02</a:t>
            </a:r>
            <a:endParaRPr lang="en-US" sz="12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305" y="3519845"/>
            <a:ext cx="7992189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240452" y="3667125"/>
            <a:ext cx="2814042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Обеспечьте стабильность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6062305" y="4023003"/>
            <a:ext cx="7992189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Поддерживайте привычные ритуалы, режим дня, традиции. Стабильность в мелочах помогает ребенку чувствовать безопасность.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13889950" y="4837390"/>
            <a:ext cx="164544" cy="205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03</a:t>
            </a:r>
            <a:endParaRPr lang="en-US" sz="12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305" y="5058370"/>
            <a:ext cx="7992189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84337" y="5222081"/>
            <a:ext cx="317015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Открыто говорите о чувствах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6062305" y="5577959"/>
            <a:ext cx="7992189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Поощряйте ребенка выражать свои эмоции, валидируйте его чувства. Объясните, что злость и грусть — нормальные реакции.</a:t>
            </a:r>
            <a:endParaRPr lang="en-US" sz="1250" dirty="0"/>
          </a:p>
        </p:txBody>
      </p:sp>
      <p:sp>
        <p:nvSpPr>
          <p:cNvPr id="16" name="Text 10"/>
          <p:cNvSpPr/>
          <p:nvPr/>
        </p:nvSpPr>
        <p:spPr>
          <a:xfrm>
            <a:off x="13889950" y="6392347"/>
            <a:ext cx="164544" cy="205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Montserrat Light" pitchFamily="34" charset="0"/>
                <a:ea typeface="Montserrat Light" pitchFamily="34" charset="-122"/>
                <a:cs typeface="Montserrat Light" pitchFamily="34" charset="-120"/>
              </a:rPr>
              <a:t>04</a:t>
            </a:r>
            <a:endParaRPr lang="en-US" sz="125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305" y="6596896"/>
            <a:ext cx="7992189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178766" y="6777038"/>
            <a:ext cx="4875728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Обратитесь за профессиональной помощью</a:t>
            </a:r>
            <a:endParaRPr lang="en-US" sz="1600" dirty="0"/>
          </a:p>
        </p:txBody>
      </p:sp>
      <p:sp>
        <p:nvSpPr>
          <p:cNvPr id="19" name="Text 12"/>
          <p:cNvSpPr/>
          <p:nvPr/>
        </p:nvSpPr>
        <p:spPr>
          <a:xfrm>
            <a:off x="6062305" y="7132915"/>
            <a:ext cx="7992189" cy="526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05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 серьезных проблемах не стесняйтесь обращаться к детскому психологу или в группы поддержки для детей из разведенных семей.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532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Истории и факты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815584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50%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280190" y="2847380"/>
            <a:ext cx="232981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Обращений к Детскому Телефону Доверия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400788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связаны с переживаниями по поводу развода родителей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93493" y="1815584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2x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8893493" y="2847380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Повышенный риск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893493" y="3692128"/>
            <a:ext cx="232981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социальных проблем у детей из разведенных семей по данным американских исследований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6795" y="1815584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25%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1506795" y="2847380"/>
            <a:ext cx="23298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Детей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6795" y="3337798"/>
            <a:ext cx="23298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испытывают долгосрочные психологические последствия развода родителей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6280190" y="612469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Статистика показывает масштаб проблемы, но каждая история уникальна. Важно помнить, что с правильной поддержкой большинство детей успешно адаптируются к новым условиям жизни.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654</Words>
  <Application>Microsoft Office PowerPoint</Application>
  <PresentationFormat>Произвольный</PresentationFormat>
  <Paragraphs>79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Calibri Light</vt:lpstr>
      <vt:lpstr>Inter Light</vt:lpstr>
      <vt:lpstr>Montserrat Light</vt:lpstr>
      <vt:lpstr>Montserrat Medium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Андрей</dc:creator>
  <cp:lastModifiedBy>Андрей</cp:lastModifiedBy>
  <cp:revision>3</cp:revision>
  <dcterms:created xsi:type="dcterms:W3CDTF">2025-09-27T09:44:47Z</dcterms:created>
  <dcterms:modified xsi:type="dcterms:W3CDTF">2025-09-27T09:47:33Z</dcterms:modified>
</cp:coreProperties>
</file>